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67" r:id="rId4"/>
    <p:sldId id="272" r:id="rId5"/>
    <p:sldId id="276" r:id="rId6"/>
    <p:sldId id="275" r:id="rId7"/>
    <p:sldId id="266" r:id="rId8"/>
    <p:sldId id="258" r:id="rId9"/>
    <p:sldId id="261" r:id="rId10"/>
    <p:sldId id="274" r:id="rId11"/>
    <p:sldId id="259" r:id="rId12"/>
    <p:sldId id="260" r:id="rId13"/>
    <p:sldId id="262" r:id="rId14"/>
    <p:sldId id="263" r:id="rId15"/>
    <p:sldId id="264" r:id="rId16"/>
    <p:sldId id="265" r:id="rId17"/>
    <p:sldId id="268" r:id="rId18"/>
    <p:sldId id="270" r:id="rId19"/>
    <p:sldId id="271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9"/>
    <p:restoredTop sz="94586"/>
  </p:normalViewPr>
  <p:slideViewPr>
    <p:cSldViewPr snapToGrid="0" snapToObjects="1">
      <p:cViewPr varScale="1">
        <p:scale>
          <a:sx n="102" d="100"/>
          <a:sy n="102" d="100"/>
        </p:scale>
        <p:origin x="2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tiff>
</file>

<file path=ppt/media/image11.tiff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tiff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g>
</file>

<file path=ppt/media/image34.png>
</file>

<file path=ppt/media/image4.tiff>
</file>

<file path=ppt/media/image5.png>
</file>

<file path=ppt/media/image6.png>
</file>

<file path=ppt/media/image7.tiff>
</file>

<file path=ppt/media/image8.tiff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89524-F4DC-DB41-8B21-F5DBBDAAC7B8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82FFB0-B844-9D48-A358-C1EBE1B2B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24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Dogtag</a:t>
            </a:r>
            <a:r>
              <a:rPr lang="en-US" dirty="0"/>
              <a:t> requires no battery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82FFB0-B844-9D48-A358-C1EBE1B2BC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71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1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721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375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500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396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35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00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95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58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2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265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FF579-0B24-A84E-BFD5-525F03323EA1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0D9BD-EB91-7E44-857A-948C8148B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18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228735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8931" y="478988"/>
            <a:ext cx="1234136" cy="32877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999" y="6030119"/>
            <a:ext cx="9144000" cy="1655762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Overpass Light" charset="0"/>
                <a:ea typeface="Overpass Light" charset="0"/>
                <a:cs typeface="Overpass Light" charset="0"/>
              </a:rPr>
              <a:t>Mary Condolora, </a:t>
            </a:r>
            <a:r>
              <a:rPr lang="en-US" sz="1400" dirty="0" err="1">
                <a:solidFill>
                  <a:schemeClr val="bg1"/>
                </a:solidFill>
                <a:latin typeface="Overpass Light" charset="0"/>
                <a:ea typeface="Overpass Light" charset="0"/>
                <a:cs typeface="Overpass Light" charset="0"/>
              </a:rPr>
              <a:t>Roohi</a:t>
            </a:r>
            <a:r>
              <a:rPr lang="en-US" sz="1400" dirty="0">
                <a:solidFill>
                  <a:schemeClr val="bg1"/>
                </a:solidFill>
                <a:latin typeface="Overpass Light" charset="0"/>
                <a:ea typeface="Overpass Light" charset="0"/>
                <a:cs typeface="Overpass Light" charset="0"/>
              </a:rPr>
              <a:t> Kumar, Victor Fu, Dora </a:t>
            </a:r>
            <a:r>
              <a:rPr lang="en-US" sz="1400" dirty="0" err="1">
                <a:solidFill>
                  <a:schemeClr val="bg1"/>
                </a:solidFill>
                <a:latin typeface="Overpass Light" charset="0"/>
                <a:ea typeface="Overpass Light" charset="0"/>
                <a:cs typeface="Overpass Light" charset="0"/>
              </a:rPr>
              <a:t>Antal</a:t>
            </a:r>
            <a:r>
              <a:rPr lang="en-US" sz="1400" dirty="0">
                <a:solidFill>
                  <a:schemeClr val="bg1"/>
                </a:solidFill>
                <a:latin typeface="Overpass Light" charset="0"/>
                <a:ea typeface="Overpass Light" charset="0"/>
                <a:cs typeface="Overpass Light" charset="0"/>
              </a:rPr>
              <a:t>, David Kang, </a:t>
            </a:r>
          </a:p>
          <a:p>
            <a:r>
              <a:rPr lang="en-US" sz="1400" dirty="0">
                <a:solidFill>
                  <a:schemeClr val="bg1"/>
                </a:solidFill>
                <a:latin typeface="Overpass Light" charset="0"/>
                <a:ea typeface="Overpass Light" charset="0"/>
                <a:cs typeface="Overpass Light" charset="0"/>
              </a:rPr>
              <a:t>Nick Peng, Ricardo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4572" y="1286750"/>
            <a:ext cx="6342854" cy="31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26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5932" cy="7047460"/>
          </a:xfrm>
        </p:spPr>
      </p:pic>
      <p:sp>
        <p:nvSpPr>
          <p:cNvPr id="3" name="TextBox 2"/>
          <p:cNvSpPr txBox="1"/>
          <p:nvPr/>
        </p:nvSpPr>
        <p:spPr>
          <a:xfrm>
            <a:off x="628650" y="403414"/>
            <a:ext cx="3486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Overpass SemiBold" charset="0"/>
                <a:ea typeface="Overpass SemiBold" charset="0"/>
                <a:cs typeface="Overpass SemiBold" charset="0"/>
              </a:rPr>
              <a:t>Engineering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57200" y="2369569"/>
            <a:ext cx="30659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GPS Navigation and Tracking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Send and Receive Messages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Emergency SOS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Altimeter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Temperature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Compass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Fall Detection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Solar Power Recharging</a:t>
            </a:r>
          </a:p>
        </p:txBody>
      </p:sp>
    </p:spTree>
    <p:extLst>
      <p:ext uri="{BB962C8B-B14F-4D97-AF65-F5344CB8AC3E}">
        <p14:creationId xmlns:p14="http://schemas.microsoft.com/office/powerpoint/2010/main" val="1347862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758" y="365125"/>
            <a:ext cx="10994484" cy="6097588"/>
          </a:xfrm>
        </p:spPr>
      </p:pic>
      <p:sp>
        <p:nvSpPr>
          <p:cNvPr id="8" name="TextBox 7"/>
          <p:cNvSpPr txBox="1"/>
          <p:nvPr/>
        </p:nvSpPr>
        <p:spPr>
          <a:xfrm>
            <a:off x="4661942" y="365125"/>
            <a:ext cx="2863122" cy="543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Overpass SemiBold" charset="0"/>
                <a:ea typeface="Overpass SemiBold" charset="0"/>
                <a:cs typeface="Overpass SemiBold" charset="0"/>
              </a:rPr>
              <a:t>Dogtag</a:t>
            </a:r>
            <a:r>
              <a:rPr lang="en-US" sz="2800" dirty="0">
                <a:latin typeface="Overpass SemiBold" charset="0"/>
                <a:ea typeface="Overpass SemiBold" charset="0"/>
                <a:cs typeface="Overpass SemiBold" charset="0"/>
              </a:rPr>
              <a:t> Tracking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918" y="6158458"/>
            <a:ext cx="1399082" cy="69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81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7698" y="210864"/>
            <a:ext cx="5186597" cy="6475451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918" y="6158458"/>
            <a:ext cx="1399082" cy="69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264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>
                <a:latin typeface="Overpass SemiBold" charset="0"/>
                <a:ea typeface="Overpass SemiBold" charset="0"/>
                <a:cs typeface="Overpass SemiBold" charset="0"/>
              </a:rPr>
              <a:t>UI</a:t>
            </a:r>
            <a:br>
              <a:rPr lang="en-US" sz="2400" dirty="0">
                <a:latin typeface="Overpass SemiBold" charset="0"/>
                <a:ea typeface="Overpass SemiBold" charset="0"/>
                <a:cs typeface="Overpass SemiBold" charset="0"/>
              </a:rPr>
            </a:b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tracking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910" y="2353456"/>
            <a:ext cx="3820780" cy="293906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72262" y="2353456"/>
            <a:ext cx="3820781" cy="29390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8615" y="2353456"/>
            <a:ext cx="3820781" cy="29390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918" y="6158458"/>
            <a:ext cx="1399082" cy="69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99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83"/>
          <a:stretch/>
        </p:blipFill>
        <p:spPr>
          <a:xfrm>
            <a:off x="-22358" y="-314791"/>
            <a:ext cx="12214358" cy="717279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23238" y="1716505"/>
            <a:ext cx="3619373" cy="2902142"/>
          </a:xfrm>
          <a:prstGeom prst="rect">
            <a:avLst/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918" y="6158458"/>
            <a:ext cx="1399082" cy="699541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333" y="1957929"/>
            <a:ext cx="3179168" cy="244551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645" y="423843"/>
            <a:ext cx="1260423" cy="1196013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Overpass SemiBold" charset="0"/>
                <a:ea typeface="Overpass SemiBold" charset="0"/>
                <a:cs typeface="Overpass SemiBold" charset="0"/>
              </a:rPr>
              <a:t>UI</a:t>
            </a:r>
            <a:br>
              <a:rPr lang="en-US" dirty="0">
                <a:solidFill>
                  <a:schemeClr val="bg1"/>
                </a:solidFill>
                <a:latin typeface="Overpass SemiBold" charset="0"/>
                <a:ea typeface="Overpass SemiBold" charset="0"/>
                <a:cs typeface="Overpass SemiBold" charset="0"/>
              </a:rPr>
            </a:br>
            <a:r>
              <a:rPr lang="en-US" sz="1800" dirty="0">
                <a:solidFill>
                  <a:schemeClr val="bg1">
                    <a:lumMod val="85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directions</a:t>
            </a:r>
          </a:p>
        </p:txBody>
      </p:sp>
    </p:spTree>
    <p:extLst>
      <p:ext uri="{BB962C8B-B14F-4D97-AF65-F5344CB8AC3E}">
        <p14:creationId xmlns:p14="http://schemas.microsoft.com/office/powerpoint/2010/main" val="525829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8451" y="1104822"/>
            <a:ext cx="8783504" cy="487137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6048" y="541940"/>
            <a:ext cx="3748460" cy="28834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6048" y="3540507"/>
            <a:ext cx="3748460" cy="28834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918" y="6158458"/>
            <a:ext cx="1399082" cy="69954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670242" y="469353"/>
            <a:ext cx="280316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Overpass SemiBold" charset="0"/>
                <a:ea typeface="Overpass SemiBold" charset="0"/>
                <a:cs typeface="Overpass SemiBold" charset="0"/>
              </a:rPr>
              <a:t>UI</a:t>
            </a:r>
            <a:br>
              <a:rPr lang="en-US" dirty="0">
                <a:latin typeface="Overpass SemiBold" charset="0"/>
                <a:ea typeface="Overpass SemiBold" charset="0"/>
                <a:cs typeface="Overpass SemiBold" charset="0"/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44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433" y="2524559"/>
            <a:ext cx="3575087" cy="27653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8224" y="2524559"/>
            <a:ext cx="3590235" cy="27653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88163" y="2527179"/>
            <a:ext cx="3589175" cy="27627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918" y="6158458"/>
            <a:ext cx="1399082" cy="69954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94419" y="656371"/>
            <a:ext cx="280316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Overpass SemiBold" charset="0"/>
                <a:ea typeface="Overpass SemiBold" charset="0"/>
                <a:cs typeface="Overpass SemiBold" charset="0"/>
              </a:rPr>
              <a:t>UI</a:t>
            </a:r>
            <a:br>
              <a:rPr lang="en-US" dirty="0">
                <a:latin typeface="Overpass SemiBold" charset="0"/>
                <a:ea typeface="Overpass SemiBold" charset="0"/>
                <a:cs typeface="Overpass SemiBold" charset="0"/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SOS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92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extBox 6"/>
          <p:cNvSpPr txBox="1"/>
          <p:nvPr/>
        </p:nvSpPr>
        <p:spPr>
          <a:xfrm>
            <a:off x="2839450" y="2563282"/>
            <a:ext cx="6513095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100% of consumers feel safer and more connected</a:t>
            </a:r>
          </a:p>
          <a:p>
            <a:pPr algn="ctr" fontAlgn="base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Overpass SemiBold" charset="0"/>
              <a:ea typeface="Overpass SemiBold" charset="0"/>
              <a:cs typeface="Overpass SemiBold" charset="0"/>
            </a:endParaRPr>
          </a:p>
          <a:p>
            <a:pPr algn="ctr" fontAlgn="base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80% of consumers feel more worry-free</a:t>
            </a:r>
          </a:p>
          <a:p>
            <a:pPr algn="ctr" fontAlgn="base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Overpass SemiBold" charset="0"/>
              <a:ea typeface="Overpass SemiBold" charset="0"/>
              <a:cs typeface="Overpass SemiBold" charset="0"/>
            </a:endParaRPr>
          </a:p>
          <a:p>
            <a:pPr algn="ctr" fontAlgn="base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70% of consumers feel more in control</a:t>
            </a:r>
          </a:p>
          <a:p>
            <a:pPr algn="ctr" fontAlgn="base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Overpass SemiBold" charset="0"/>
              <a:ea typeface="Overpass SemiBold" charset="0"/>
              <a:cs typeface="Overpass SemiBold" charset="0"/>
            </a:endParaRPr>
          </a:p>
          <a:p>
            <a:pPr algn="ctr" fontAlgn="base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70% of consumers feel more efficient 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320386" y="1690688"/>
            <a:ext cx="3551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Overpass SemiBold" charset="0"/>
                <a:ea typeface="Overpass SemiBold" charset="0"/>
                <a:cs typeface="Overpass SemiBold" charset="0"/>
              </a:rPr>
              <a:t>Consumer Benefits </a:t>
            </a:r>
          </a:p>
        </p:txBody>
      </p:sp>
    </p:spTree>
    <p:extLst>
      <p:ext uri="{BB962C8B-B14F-4D97-AF65-F5344CB8AC3E}">
        <p14:creationId xmlns:p14="http://schemas.microsoft.com/office/powerpoint/2010/main" val="1702727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1747"/>
            <a:ext cx="10515600" cy="529545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Overpass SemiBold" charset="0"/>
                <a:ea typeface="Overpass SemiBold" charset="0"/>
                <a:cs typeface="Overpass SemiBold" charset="0"/>
              </a:rPr>
              <a:t>How Should </a:t>
            </a:r>
            <a:r>
              <a:rPr lang="en-US" sz="2800" dirty="0" err="1">
                <a:latin typeface="Overpass SemiBold" charset="0"/>
                <a:ea typeface="Overpass SemiBold" charset="0"/>
                <a:cs typeface="Overpass SemiBold" charset="0"/>
              </a:rPr>
              <a:t>SignPost</a:t>
            </a:r>
            <a:r>
              <a:rPr lang="en-US" sz="2800" dirty="0">
                <a:latin typeface="Overpass SemiBold" charset="0"/>
                <a:ea typeface="Overpass SemiBold" charset="0"/>
                <a:cs typeface="Overpass SemiBold" charset="0"/>
              </a:rPr>
              <a:t> be Positioned?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18292" y="5312841"/>
            <a:ext cx="30770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Overpass Light" charset="0"/>
                <a:ea typeface="Overpass Light" charset="0"/>
                <a:cs typeface="Overpass Light" charset="0"/>
              </a:rPr>
              <a:t>“</a:t>
            </a:r>
            <a:r>
              <a:rPr lang="en-US" sz="1600" dirty="0" err="1">
                <a:latin typeface="Overpass Light" charset="0"/>
                <a:ea typeface="Overpass Light" charset="0"/>
                <a:cs typeface="Overpass Light" charset="0"/>
              </a:rPr>
              <a:t>SignPost</a:t>
            </a:r>
            <a:r>
              <a:rPr lang="en-US" sz="1600" dirty="0">
                <a:latin typeface="Overpass Light" charset="0"/>
                <a:ea typeface="Overpass Light" charset="0"/>
                <a:cs typeface="Overpass Light" charset="0"/>
              </a:rPr>
              <a:t> is the only </a:t>
            </a:r>
            <a:r>
              <a:rPr lang="en-US" sz="1600" dirty="0">
                <a:solidFill>
                  <a:schemeClr val="accent4"/>
                </a:solidFill>
                <a:latin typeface="Overpass Light" charset="0"/>
                <a:ea typeface="Overpass Light" charset="0"/>
                <a:cs typeface="Overpass Light" charset="0"/>
              </a:rPr>
              <a:t>safety and navigation</a:t>
            </a:r>
            <a:r>
              <a:rPr lang="en-US" sz="1600" dirty="0">
                <a:latin typeface="Overpass Light" charset="0"/>
                <a:ea typeface="Overpass Light" charset="0"/>
                <a:cs typeface="Overpass Light" charset="0"/>
              </a:rPr>
              <a:t> device that allows </a:t>
            </a:r>
            <a:r>
              <a:rPr lang="en-US" sz="1600" dirty="0">
                <a:solidFill>
                  <a:schemeClr val="accent2"/>
                </a:solidFill>
                <a:latin typeface="Overpass Light" charset="0"/>
                <a:ea typeface="Overpass Light" charset="0"/>
                <a:cs typeface="Overpass Light" charset="0"/>
              </a:rPr>
              <a:t>friends and families </a:t>
            </a:r>
            <a:r>
              <a:rPr lang="en-US" sz="1600" dirty="0">
                <a:latin typeface="Overpass Light" charset="0"/>
                <a:ea typeface="Overpass Light" charset="0"/>
                <a:cs typeface="Overpass Light" charset="0"/>
              </a:rPr>
              <a:t>to </a:t>
            </a:r>
            <a:r>
              <a:rPr lang="en-US" sz="1600" dirty="0">
                <a:solidFill>
                  <a:srgbClr val="7030A0"/>
                </a:solidFill>
                <a:latin typeface="Overpass Light" charset="0"/>
                <a:ea typeface="Overpass Light" charset="0"/>
                <a:cs typeface="Overpass Light" charset="0"/>
              </a:rPr>
              <a:t>stay connected</a:t>
            </a:r>
            <a:r>
              <a:rPr lang="en-US" sz="1600" dirty="0">
                <a:latin typeface="Overpass Light" charset="0"/>
                <a:ea typeface="Overpass Light" charset="0"/>
                <a:cs typeface="Overpass Light" charset="0"/>
              </a:rPr>
              <a:t> during outdoor recreational adventures.”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66050" y="5312841"/>
            <a:ext cx="38000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Overpass Light" charset="0"/>
                <a:ea typeface="Overpass Light" charset="0"/>
                <a:cs typeface="Overpass Light" charset="0"/>
              </a:rPr>
              <a:t>“</a:t>
            </a:r>
            <a:r>
              <a:rPr lang="en-US" sz="1600" dirty="0" err="1">
                <a:latin typeface="Overpass Light" charset="0"/>
                <a:ea typeface="Overpass Light" charset="0"/>
                <a:cs typeface="Overpass Light" charset="0"/>
              </a:rPr>
              <a:t>SignPost</a:t>
            </a:r>
            <a:r>
              <a:rPr lang="en-US" sz="1600" dirty="0">
                <a:latin typeface="Overpass Light" charset="0"/>
                <a:ea typeface="Overpass Light" charset="0"/>
                <a:cs typeface="Overpass Light" charset="0"/>
              </a:rPr>
              <a:t> is the only </a:t>
            </a:r>
            <a:r>
              <a:rPr lang="en-US" sz="1600" dirty="0">
                <a:solidFill>
                  <a:schemeClr val="accent4"/>
                </a:solidFill>
                <a:latin typeface="Overpass Light" charset="0"/>
                <a:ea typeface="Overpass Light" charset="0"/>
                <a:cs typeface="Overpass Light" charset="0"/>
              </a:rPr>
              <a:t>connective and interactive </a:t>
            </a:r>
            <a:r>
              <a:rPr lang="en-US" sz="1600" dirty="0">
                <a:latin typeface="Overpass Light" charset="0"/>
                <a:ea typeface="Overpass Light" charset="0"/>
                <a:cs typeface="Overpass Light" charset="0"/>
              </a:rPr>
              <a:t>navigation device that allows </a:t>
            </a:r>
            <a:r>
              <a:rPr lang="en-US" sz="1600" dirty="0">
                <a:solidFill>
                  <a:schemeClr val="accent2"/>
                </a:solidFill>
                <a:latin typeface="Overpass Light" charset="0"/>
                <a:ea typeface="Overpass Light" charset="0"/>
                <a:cs typeface="Overpass Light" charset="0"/>
              </a:rPr>
              <a:t>adventure-seeking individuals </a:t>
            </a:r>
            <a:r>
              <a:rPr lang="en-US" sz="1600" dirty="0">
                <a:solidFill>
                  <a:srgbClr val="7030A0"/>
                </a:solidFill>
                <a:latin typeface="Overpass Light" charset="0"/>
                <a:ea typeface="Overpass Light" charset="0"/>
                <a:cs typeface="Overpass Light" charset="0"/>
              </a:rPr>
              <a:t>to travel to any corner of the Earth </a:t>
            </a:r>
            <a:r>
              <a:rPr lang="en-US" sz="1600" dirty="0">
                <a:latin typeface="Overpass Light" charset="0"/>
                <a:ea typeface="Overpass Light" charset="0"/>
                <a:cs typeface="Overpass Light" charset="0"/>
              </a:rPr>
              <a:t>without risking their safety.”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24932" y="2974566"/>
            <a:ext cx="542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verpass SemiBold" charset="0"/>
                <a:ea typeface="Overpass SemiBold" charset="0"/>
                <a:cs typeface="Overpass SemiBold" charset="0"/>
              </a:rPr>
              <a:t>vs</a:t>
            </a:r>
          </a:p>
        </p:txBody>
      </p:sp>
      <p:pic>
        <p:nvPicPr>
          <p:cNvPr id="1027" name="Picture 3" descr="eextreme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87773" y="896149"/>
            <a:ext cx="2756614" cy="4160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tLost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79670" y="895871"/>
            <a:ext cx="2754272" cy="4157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918" y="6158458"/>
            <a:ext cx="1399082" cy="69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95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63153" y="5995012"/>
            <a:ext cx="73579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Overpass SemiBold" charset="0"/>
                <a:ea typeface="Overpass SemiBold" charset="0"/>
                <a:cs typeface="Overpass SemiBold" charset="0"/>
              </a:rPr>
              <a:t>“</a:t>
            </a:r>
            <a:r>
              <a:rPr lang="en-US" sz="1600" dirty="0" err="1">
                <a:latin typeface="Overpass SemiBold" charset="0"/>
                <a:ea typeface="Overpass SemiBold" charset="0"/>
                <a:cs typeface="Overpass SemiBold" charset="0"/>
              </a:rPr>
              <a:t>SignPost</a:t>
            </a:r>
            <a:r>
              <a:rPr lang="en-US" sz="1600" dirty="0">
                <a:latin typeface="Overpass SemiBold" charset="0"/>
                <a:ea typeface="Overpass SemiBold" charset="0"/>
                <a:cs typeface="Overpass SemiBold" charset="0"/>
              </a:rPr>
              <a:t> is the only </a:t>
            </a:r>
            <a:r>
              <a:rPr lang="en-US" sz="1600" dirty="0">
                <a:solidFill>
                  <a:schemeClr val="accent4"/>
                </a:solidFill>
                <a:latin typeface="Overpass SemiBold" charset="0"/>
                <a:ea typeface="Overpass SemiBold" charset="0"/>
                <a:cs typeface="Overpass SemiBold" charset="0"/>
              </a:rPr>
              <a:t>safety and navigation</a:t>
            </a:r>
            <a:r>
              <a:rPr lang="en-US" sz="1600" dirty="0">
                <a:latin typeface="Overpass SemiBold" charset="0"/>
                <a:ea typeface="Overpass SemiBold" charset="0"/>
                <a:cs typeface="Overpass SemiBold" charset="0"/>
              </a:rPr>
              <a:t> device that allows </a:t>
            </a:r>
            <a:r>
              <a:rPr lang="en-US" sz="1600" dirty="0">
                <a:solidFill>
                  <a:schemeClr val="accent2"/>
                </a:solidFill>
                <a:latin typeface="Overpass SemiBold" charset="0"/>
                <a:ea typeface="Overpass SemiBold" charset="0"/>
                <a:cs typeface="Overpass SemiBold" charset="0"/>
              </a:rPr>
              <a:t>friends and families </a:t>
            </a:r>
            <a:r>
              <a:rPr lang="en-US" sz="1600" dirty="0">
                <a:latin typeface="Overpass SemiBold" charset="0"/>
                <a:ea typeface="Overpass SemiBold" charset="0"/>
                <a:cs typeface="Overpass SemiBold" charset="0"/>
              </a:rPr>
              <a:t>to </a:t>
            </a:r>
            <a:r>
              <a:rPr lang="en-US" sz="1600" dirty="0">
                <a:solidFill>
                  <a:srgbClr val="7030A0"/>
                </a:solidFill>
                <a:latin typeface="Overpass SemiBold" charset="0"/>
                <a:ea typeface="Overpass SemiBold" charset="0"/>
                <a:cs typeface="Overpass SemiBold" charset="0"/>
              </a:rPr>
              <a:t>stay connected</a:t>
            </a:r>
            <a:r>
              <a:rPr lang="en-US" sz="1600" dirty="0">
                <a:latin typeface="Overpass SemiBold" charset="0"/>
                <a:ea typeface="Overpass SemiBold" charset="0"/>
                <a:cs typeface="Overpass SemiBold" charset="0"/>
              </a:rPr>
              <a:t> during outdoor recreational adventures.”</a:t>
            </a:r>
          </a:p>
        </p:txBody>
      </p:sp>
      <p:pic>
        <p:nvPicPr>
          <p:cNvPr id="5" name="Picture 4" descr="etLost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0758" y="164507"/>
            <a:ext cx="3670799" cy="554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9724" y="171325"/>
            <a:ext cx="3684796" cy="55271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2687" y="171325"/>
            <a:ext cx="3693885" cy="55408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918" y="6158458"/>
            <a:ext cx="1399082" cy="69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8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26781" y="1194363"/>
            <a:ext cx="4350634" cy="46121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7696" y="308609"/>
            <a:ext cx="2135221" cy="27667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365" y="308610"/>
            <a:ext cx="1902293" cy="319182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57697" y="3469092"/>
            <a:ext cx="2188658" cy="289664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3365" y="3676371"/>
            <a:ext cx="1894679" cy="2482087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914901" y="317180"/>
            <a:ext cx="178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verpass SemiBold" charset="0"/>
                <a:ea typeface="Overpass SemiBold" charset="0"/>
                <a:cs typeface="Overpass SemiBold" charset="0"/>
              </a:rPr>
              <a:t>Current Status: </a:t>
            </a:r>
          </a:p>
        </p:txBody>
      </p:sp>
    </p:spTree>
    <p:extLst>
      <p:ext uri="{BB962C8B-B14F-4D97-AF65-F5344CB8AC3E}">
        <p14:creationId xmlns:p14="http://schemas.microsoft.com/office/powerpoint/2010/main" val="1564402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IMG_0796.MOV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0013"/>
            <a:ext cx="12172418" cy="6643688"/>
          </a:xfrm>
        </p:spPr>
      </p:pic>
    </p:spTree>
    <p:extLst>
      <p:ext uri="{BB962C8B-B14F-4D97-AF65-F5344CB8AC3E}">
        <p14:creationId xmlns:p14="http://schemas.microsoft.com/office/powerpoint/2010/main" val="160916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53575" y="1670942"/>
            <a:ext cx="31833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Need for a durable recreational device that adequately combines navigation and emergency features</a:t>
            </a:r>
          </a:p>
          <a:p>
            <a:pPr marL="285750" indent="-285750" fontAlgn="base">
              <a:buFont typeface="Arial" charset="0"/>
              <a:buChar char="•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verpass SemiBold" charset="0"/>
              <a:ea typeface="Overpass SemiBold" charset="0"/>
              <a:cs typeface="Overpass SemiBold" charset="0"/>
            </a:endParaRPr>
          </a:p>
          <a:p>
            <a:pPr marL="285750" indent="-285750" fontAlgn="base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Need for a versatile, interactive product that is easy to use for both amateurs and professionals without compromising functionality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53575" y="4103955"/>
            <a:ext cx="28438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Opportunity to build on the social aspect of everyday life</a:t>
            </a:r>
          </a:p>
          <a:p>
            <a:pPr marL="285750" indent="-285750" fontAlgn="base">
              <a:buFont typeface="Arial" charset="0"/>
              <a:buChar char="•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verpass SemiBold" charset="0"/>
              <a:ea typeface="Overpass SemiBold" charset="0"/>
              <a:cs typeface="Overpass SemiBold" charset="0"/>
            </a:endParaRPr>
          </a:p>
          <a:p>
            <a:pPr marL="285750" indent="-285750" fontAlgn="base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Opportunity to further extend our brand into the health and fitness category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1906" y="1208488"/>
            <a:ext cx="6340412" cy="408684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59288" y="1023822"/>
            <a:ext cx="2771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verpass SemiBold" charset="0"/>
                <a:ea typeface="Overpass SemiBold" charset="0"/>
                <a:cs typeface="Overpass SemiBold" charset="0"/>
              </a:rPr>
              <a:t>Needs and Opportunities </a:t>
            </a:r>
          </a:p>
        </p:txBody>
      </p:sp>
    </p:spTree>
    <p:extLst>
      <p:ext uri="{BB962C8B-B14F-4D97-AF65-F5344CB8AC3E}">
        <p14:creationId xmlns:p14="http://schemas.microsoft.com/office/powerpoint/2010/main" val="1913187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717" y="459720"/>
            <a:ext cx="10515600" cy="1325563"/>
          </a:xfrm>
        </p:spPr>
        <p:txBody>
          <a:bodyPr/>
          <a:lstStyle/>
          <a:p>
            <a:r>
              <a:rPr lang="en-US" dirty="0"/>
              <a:t>Why revamp?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5717" y="1785283"/>
            <a:ext cx="4104612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71246" y="3083789"/>
            <a:ext cx="57956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Device is extremely outdated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Safety features are concentrated to one person in a group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Features are very limited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SOS is only for situations of critical danger and need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Technology is overly complex and non-intuitive </a:t>
            </a:r>
          </a:p>
        </p:txBody>
      </p:sp>
    </p:spTree>
    <p:extLst>
      <p:ext uri="{BB962C8B-B14F-4D97-AF65-F5344CB8AC3E}">
        <p14:creationId xmlns:p14="http://schemas.microsoft.com/office/powerpoint/2010/main" val="320420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time to reimagine the </a:t>
            </a:r>
            <a:r>
              <a:rPr lang="en-US" dirty="0" err="1"/>
              <a:t>inReach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111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Major Engineering Limitations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We want to provide everyone in a group with safety features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We want the system to be robust enough to handle any length of trip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921500" y="2505075"/>
            <a:ext cx="3684588" cy="3684588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62807" y="2505075"/>
            <a:ext cx="4711749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4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2043111" y="1290857"/>
            <a:ext cx="8105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verpass SemiBold" charset="0"/>
                <a:ea typeface="Overpass SemiBold" charset="0"/>
                <a:cs typeface="Overpass SemiBold" charset="0"/>
              </a:rPr>
              <a:t>Families or groups of people who take part in recreational activities together (i.e. biking, hiking, etc.) ranging anywhere from 7 to 70 years of age.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92918" y="6158458"/>
            <a:ext cx="1399082" cy="69954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94419" y="521137"/>
            <a:ext cx="28031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Overpass SemiBold" charset="0"/>
                <a:ea typeface="Overpass SemiBold" charset="0"/>
                <a:cs typeface="Overpass SemiBold" charset="0"/>
              </a:rPr>
              <a:t>Target Market </a:t>
            </a:r>
          </a:p>
        </p:txBody>
      </p:sp>
    </p:spTree>
    <p:extLst>
      <p:ext uri="{BB962C8B-B14F-4D97-AF65-F5344CB8AC3E}">
        <p14:creationId xmlns:p14="http://schemas.microsoft.com/office/powerpoint/2010/main" val="1290714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5932" cy="7047460"/>
          </a:xfrm>
        </p:spPr>
      </p:pic>
    </p:spTree>
    <p:extLst>
      <p:ext uri="{BB962C8B-B14F-4D97-AF65-F5344CB8AC3E}">
        <p14:creationId xmlns:p14="http://schemas.microsoft.com/office/powerpoint/2010/main" val="964398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5932" cy="70474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0" y="403414"/>
            <a:ext cx="3486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Overpass SemiBold" charset="0"/>
                <a:ea typeface="Overpass SemiBold" charset="0"/>
                <a:cs typeface="Overpass SemiBold" charset="0"/>
              </a:rPr>
              <a:t>Design</a:t>
            </a: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2586032" y="3357563"/>
            <a:ext cx="10858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3128957" y="4181476"/>
            <a:ext cx="542925" cy="47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28650" y="3100388"/>
            <a:ext cx="1957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Overpass Light" charset="0"/>
                <a:ea typeface="Overpass Light" charset="0"/>
                <a:cs typeface="Overpass Light" charset="0"/>
              </a:rPr>
              <a:t>Right and Left control buttons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90732" y="4027587"/>
            <a:ext cx="1038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Overpass Light" charset="0"/>
                <a:ea typeface="Overpass Light" charset="0"/>
                <a:cs typeface="Overpass Light" charset="0"/>
              </a:rPr>
              <a:t>OK button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331823" y="4013895"/>
            <a:ext cx="1231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Overpass Light" charset="0"/>
                <a:ea typeface="Overpass Light" charset="0"/>
                <a:cs typeface="Overpass Light" charset="0"/>
              </a:rPr>
              <a:t>Back button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9699241" y="4163021"/>
            <a:ext cx="542925" cy="47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399812" y="721606"/>
            <a:ext cx="1789" cy="2335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053923" y="365125"/>
            <a:ext cx="6917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  <a:latin typeface="Overpass Light" charset="0"/>
                <a:ea typeface="Overpass Light" charset="0"/>
                <a:cs typeface="Overpass Light" charset="0"/>
              </a:rPr>
              <a:t>Power</a:t>
            </a:r>
            <a:endParaRPr lang="en-US" sz="1400" dirty="0">
              <a:solidFill>
                <a:schemeClr val="bg1">
                  <a:lumMod val="95000"/>
                </a:schemeClr>
              </a:solidFill>
              <a:latin typeface="Overpass Light" charset="0"/>
              <a:ea typeface="Overpass Light" charset="0"/>
              <a:cs typeface="Overpas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358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15026</TotalTime>
  <Words>339</Words>
  <Application>Microsoft Macintosh PowerPoint</Application>
  <PresentationFormat>Widescreen</PresentationFormat>
  <Paragraphs>56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Overpass Light</vt:lpstr>
      <vt:lpstr>Overpass SemiBold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Why revamp? </vt:lpstr>
      <vt:lpstr>It’s time to reimagine the inReach</vt:lpstr>
      <vt:lpstr>Two Major Engineering Limitations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UI tracking </vt:lpstr>
      <vt:lpstr>UI directions</vt:lpstr>
      <vt:lpstr>PowerPoint Presentation</vt:lpstr>
      <vt:lpstr>PowerPoint Presentation</vt:lpstr>
      <vt:lpstr>PowerPoint Presentation</vt:lpstr>
      <vt:lpstr>How Should SignPost be Positioned?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Garmin</dc:title>
  <dc:creator>Mary Condolora</dc:creator>
  <cp:lastModifiedBy>Victor Fu</cp:lastModifiedBy>
  <cp:revision>36</cp:revision>
  <dcterms:created xsi:type="dcterms:W3CDTF">2017-04-13T18:22:22Z</dcterms:created>
  <dcterms:modified xsi:type="dcterms:W3CDTF">2018-10-15T22:42:22Z</dcterms:modified>
</cp:coreProperties>
</file>

<file path=docProps/thumbnail.jpeg>
</file>